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7"/>
  </p:notesMasterIdLst>
  <p:handoutMasterIdLst>
    <p:handoutMasterId r:id="rId28"/>
  </p:handoutMasterIdLst>
  <p:sldIdLst>
    <p:sldId id="827" r:id="rId2"/>
    <p:sldId id="838" r:id="rId3"/>
    <p:sldId id="833" r:id="rId4"/>
    <p:sldId id="837" r:id="rId5"/>
    <p:sldId id="834" r:id="rId6"/>
    <p:sldId id="839" r:id="rId7"/>
    <p:sldId id="848" r:id="rId8"/>
    <p:sldId id="829" r:id="rId9"/>
    <p:sldId id="856" r:id="rId10"/>
    <p:sldId id="857" r:id="rId11"/>
    <p:sldId id="858" r:id="rId12"/>
    <p:sldId id="859" r:id="rId13"/>
    <p:sldId id="860" r:id="rId14"/>
    <p:sldId id="849" r:id="rId15"/>
    <p:sldId id="852" r:id="rId16"/>
    <p:sldId id="853" r:id="rId17"/>
    <p:sldId id="855" r:id="rId18"/>
    <p:sldId id="854" r:id="rId19"/>
    <p:sldId id="847" r:id="rId20"/>
    <p:sldId id="843" r:id="rId21"/>
    <p:sldId id="844" r:id="rId22"/>
    <p:sldId id="846" r:id="rId23"/>
    <p:sldId id="845" r:id="rId24"/>
    <p:sldId id="851" r:id="rId25"/>
    <p:sldId id="85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ADBA"/>
    <a:srgbClr val="1BBECC"/>
    <a:srgbClr val="440079"/>
    <a:srgbClr val="1E093C"/>
    <a:srgbClr val="17093B"/>
    <a:srgbClr val="4C5F91"/>
    <a:srgbClr val="116E76"/>
    <a:srgbClr val="BF485E"/>
    <a:srgbClr val="4B63A7"/>
    <a:srgbClr val="D1B5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35" autoAdjust="0"/>
    <p:restoredTop sz="83410" autoAdjust="0"/>
  </p:normalViewPr>
  <p:slideViewPr>
    <p:cSldViewPr snapToObjects="1">
      <p:cViewPr varScale="1">
        <p:scale>
          <a:sx n="93" d="100"/>
          <a:sy n="93" d="100"/>
        </p:scale>
        <p:origin x="12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464711-9C73-8241-AFB0-128EB3AE6A12}" type="datetimeFigureOut">
              <a:rPr lang="en-US" smtClean="0"/>
              <a:pPr/>
              <a:t>8/2/21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78FE5D-CECA-1345-9277-F1DD4F0CE240}" type="slidenum">
              <a:rPr lang="en-US" smtClean="0"/>
              <a:pPr/>
              <a:t>‹#›</a:t>
            </a:fld>
            <a:endParaRPr lang="en-US"/>
          </a:p>
        </p:txBody>
      </p:sp>
    </p:spTree>
    <p:extLst>
      <p:ext uri="{BB962C8B-B14F-4D97-AF65-F5344CB8AC3E}">
        <p14:creationId xmlns:p14="http://schemas.microsoft.com/office/powerpoint/2010/main" val="3629143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421C01-ED30-CC41-8E5D-CA0F5115E72D}" type="datetimeFigureOut">
              <a:rPr lang="en-US" smtClean="0"/>
              <a:pPr/>
              <a:t>8/2/21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7D5F5-1991-BC4D-A4B8-5C402A6EABF3}" type="slidenum">
              <a:rPr lang="en-US" smtClean="0"/>
              <a:pPr/>
              <a:t>‹#›</a:t>
            </a:fld>
            <a:endParaRPr lang="en-US"/>
          </a:p>
        </p:txBody>
      </p:sp>
    </p:spTree>
    <p:extLst>
      <p:ext uri="{BB962C8B-B14F-4D97-AF65-F5344CB8AC3E}">
        <p14:creationId xmlns:p14="http://schemas.microsoft.com/office/powerpoint/2010/main" val="17925712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p:txBody>
      </p:sp>
      <p:sp>
        <p:nvSpPr>
          <p:cNvPr id="4" name="Slide Number Placeholder 3"/>
          <p:cNvSpPr>
            <a:spLocks noGrp="1"/>
          </p:cNvSpPr>
          <p:nvPr>
            <p:ph type="sldNum" sz="quarter" idx="5"/>
          </p:nvPr>
        </p:nvSpPr>
        <p:spPr/>
        <p:txBody>
          <a:bodyPr/>
          <a:lstStyle/>
          <a:p>
            <a:fld id="{5CA7D5F5-1991-BC4D-A4B8-5C402A6EABF3}" type="slidenum">
              <a:rPr lang="en-US" smtClean="0"/>
              <a:pPr/>
              <a:t>1</a:t>
            </a:fld>
            <a:endParaRPr lang="en-US"/>
          </a:p>
        </p:txBody>
      </p:sp>
    </p:spTree>
    <p:extLst>
      <p:ext uri="{BB962C8B-B14F-4D97-AF65-F5344CB8AC3E}">
        <p14:creationId xmlns:p14="http://schemas.microsoft.com/office/powerpoint/2010/main" val="218667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10</a:t>
            </a:fld>
            <a:endParaRPr lang="en-US"/>
          </a:p>
        </p:txBody>
      </p:sp>
    </p:spTree>
    <p:extLst>
      <p:ext uri="{BB962C8B-B14F-4D97-AF65-F5344CB8AC3E}">
        <p14:creationId xmlns:p14="http://schemas.microsoft.com/office/powerpoint/2010/main" val="3547254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11</a:t>
            </a:fld>
            <a:endParaRPr lang="en-US"/>
          </a:p>
        </p:txBody>
      </p:sp>
    </p:spTree>
    <p:extLst>
      <p:ext uri="{BB962C8B-B14F-4D97-AF65-F5344CB8AC3E}">
        <p14:creationId xmlns:p14="http://schemas.microsoft.com/office/powerpoint/2010/main" val="402378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Not a lot of teams matriculate through the entire pipeline, but there are a bunch who do just 2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can’t tell of these teams attended a bootcamp or not</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12</a:t>
            </a:fld>
            <a:endParaRPr lang="en-US"/>
          </a:p>
        </p:txBody>
      </p:sp>
    </p:spTree>
    <p:extLst>
      <p:ext uri="{BB962C8B-B14F-4D97-AF65-F5344CB8AC3E}">
        <p14:creationId xmlns:p14="http://schemas.microsoft.com/office/powerpoint/2010/main" val="183177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Interestingly, 2019 seems kind of isolated, but 2020 and 2021 are better connected. Caused by the pandemic because nobody had things going on that summer? If you’re sitting at home, may as well work on your startup.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there are only 3 years worth of data (2 summers) so can’t tell if this is a trend or an assumption</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13</a:t>
            </a:fld>
            <a:endParaRPr lang="en-US"/>
          </a:p>
        </p:txBody>
      </p:sp>
    </p:spTree>
    <p:extLst>
      <p:ext uri="{BB962C8B-B14F-4D97-AF65-F5344CB8AC3E}">
        <p14:creationId xmlns:p14="http://schemas.microsoft.com/office/powerpoint/2010/main" val="114016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Lots of Coaching and SS participants who either did no other programs or just those two programs – the groups are relatively exclusive from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FF is just a smaller version of the above? </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real star is HTSAS – it looks like almost everyone in that group participated in more events (depends on if you consider coaching and HTSAS the same thing, but even then there’s a very large group of them who participate in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and Summer applicants both have similar numbers of people who applied without doing any other programs – should this be different due to the intensity of the programs? Do we just assume that a flat number of people apply to these programs without doing anything else?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one definitely proves the sub funnel – it looks like almost all the people who got into a Sprint and/or Launchpad had done previous events. Very rare exceptions that consist of a minority of the population </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14</a:t>
            </a:fld>
            <a:endParaRPr lang="en-US"/>
          </a:p>
        </p:txBody>
      </p:sp>
    </p:spTree>
    <p:extLst>
      <p:ext uri="{BB962C8B-B14F-4D97-AF65-F5344CB8AC3E}">
        <p14:creationId xmlns:p14="http://schemas.microsoft.com/office/powerpoint/2010/main" val="1932198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FF and SS have very large groups that interact with either no other program or only each other – there is some matriculation into other programs. Is this an acceptable rate? </a:t>
            </a:r>
          </a:p>
          <a:p>
            <a:pPr lvl="1"/>
            <a:endParaRPr lang="en-US" sz="11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this year has a lot of teams that didn’t do any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Summer applicants were 50/50 either very involved or not at all</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15</a:t>
            </a:fld>
            <a:endParaRPr lang="en-US"/>
          </a:p>
        </p:txBody>
      </p:sp>
    </p:spTree>
    <p:extLst>
      <p:ext uri="{BB962C8B-B14F-4D97-AF65-F5344CB8AC3E}">
        <p14:creationId xmlns:p14="http://schemas.microsoft.com/office/powerpoint/2010/main" val="3642359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Coaching and FF are more interconnected in this one, which kind of tells me that we’re doing a good job encouraging people, however that might be right now</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bootcamp apps involved in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a:t>
            </a:r>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did not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16</a:t>
            </a:fld>
            <a:endParaRPr lang="en-US"/>
          </a:p>
        </p:txBody>
      </p:sp>
    </p:spTree>
    <p:extLst>
      <p:ext uri="{BB962C8B-B14F-4D97-AF65-F5344CB8AC3E}">
        <p14:creationId xmlns:p14="http://schemas.microsoft.com/office/powerpoint/2010/main" val="1701472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Good perspective into relative size of the </a:t>
            </a:r>
            <a:r>
              <a:rPr lang="en-US" sz="1200" kern="1200" dirty="0" err="1">
                <a:solidFill>
                  <a:schemeClr val="tx1"/>
                </a:solidFill>
                <a:effectLst/>
                <a:latin typeface="+mn-lt"/>
                <a:ea typeface="+mn-ea"/>
                <a:cs typeface="+mn-cs"/>
              </a:rPr>
              <a:t>subfunnel</a:t>
            </a:r>
            <a:r>
              <a:rPr lang="en-US" sz="1200" kern="1200" dirty="0">
                <a:solidFill>
                  <a:schemeClr val="tx1"/>
                </a:solidFill>
                <a:effectLst/>
                <a:latin typeface="+mn-lt"/>
                <a:ea typeface="+mn-ea"/>
                <a:cs typeface="+mn-cs"/>
              </a:rPr>
              <a:t> compared to the total funnel</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HTSAS is the standout top of funnel program – great integration into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Startup school and coaching don’t have a ton of integration</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Large quantity of female founders participants also do SS, relatively low matriculation into other events. Maybe because of level of intensity?</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17</a:t>
            </a:fld>
            <a:endParaRPr lang="en-US"/>
          </a:p>
        </p:txBody>
      </p:sp>
    </p:spTree>
    <p:extLst>
      <p:ext uri="{BB962C8B-B14F-4D97-AF65-F5344CB8AC3E}">
        <p14:creationId xmlns:p14="http://schemas.microsoft.com/office/powerpoint/2010/main" val="853079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Pure chaos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Events have kind of triangulated into the year</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Gives you a good perspective of relative size though! Ex: Startup schools from year to year</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18</a:t>
            </a:fld>
            <a:endParaRPr lang="en-US"/>
          </a:p>
        </p:txBody>
      </p:sp>
    </p:spTree>
    <p:extLst>
      <p:ext uri="{BB962C8B-B14F-4D97-AF65-F5344CB8AC3E}">
        <p14:creationId xmlns:p14="http://schemas.microsoft.com/office/powerpoint/2010/main" val="3884189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analysis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19</a:t>
            </a:fld>
            <a:endParaRPr lang="en-US"/>
          </a:p>
        </p:txBody>
      </p:sp>
    </p:spTree>
    <p:extLst>
      <p:ext uri="{BB962C8B-B14F-4D97-AF65-F5344CB8AC3E}">
        <p14:creationId xmlns:p14="http://schemas.microsoft.com/office/powerpoint/2010/main" val="155304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main goal of this interim presentation is feedback!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have all the data and I’m discovering some insights that are really cool – this is a time for me to present that and for you to ask me any questions that’ll guide me to the final draft of the project. Please ask any and all questions you can think of!</a:t>
            </a:r>
          </a:p>
        </p:txBody>
      </p:sp>
      <p:sp>
        <p:nvSpPr>
          <p:cNvPr id="4" name="Slide Number Placeholder 3"/>
          <p:cNvSpPr>
            <a:spLocks noGrp="1"/>
          </p:cNvSpPr>
          <p:nvPr>
            <p:ph type="sldNum" sz="quarter" idx="5"/>
          </p:nvPr>
        </p:nvSpPr>
        <p:spPr/>
        <p:txBody>
          <a:bodyPr/>
          <a:lstStyle/>
          <a:p>
            <a:fld id="{5CA7D5F5-1991-BC4D-A4B8-5C402A6EABF3}" type="slidenum">
              <a:rPr lang="en-US" smtClean="0"/>
              <a:pPr/>
              <a:t>2</a:t>
            </a:fld>
            <a:endParaRPr lang="en-US"/>
          </a:p>
        </p:txBody>
      </p:sp>
    </p:spTree>
    <p:extLst>
      <p:ext uri="{BB962C8B-B14F-4D97-AF65-F5344CB8AC3E}">
        <p14:creationId xmlns:p14="http://schemas.microsoft.com/office/powerpoint/2010/main" val="1038514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20</a:t>
            </a:fld>
            <a:endParaRPr lang="en-US"/>
          </a:p>
        </p:txBody>
      </p:sp>
    </p:spTree>
    <p:extLst>
      <p:ext uri="{BB962C8B-B14F-4D97-AF65-F5344CB8AC3E}">
        <p14:creationId xmlns:p14="http://schemas.microsoft.com/office/powerpoint/2010/main" val="3498272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Compound ethnicity example – white Hispanic vs. Latinx vs. Black Hispanic. I’m sure everyone knows the relative ins and outs of diversity, but in terms of calculation, it just is very hard to pinpoint the perfect way to do this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21</a:t>
            </a:fld>
            <a:endParaRPr lang="en-US"/>
          </a:p>
        </p:txBody>
      </p:sp>
    </p:spTree>
    <p:extLst>
      <p:ext uri="{BB962C8B-B14F-4D97-AF65-F5344CB8AC3E}">
        <p14:creationId xmlns:p14="http://schemas.microsoft.com/office/powerpoint/2010/main" val="4275093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Cute anecdote for avoiding self description – someone listed themselves as “left-handed” on one of the applications for the summer programs, it’s things like that to avoid. Not only can I not analyze written text, people are just inclined to include wrong or irrelevant information.</a:t>
            </a:r>
          </a:p>
        </p:txBody>
      </p:sp>
      <p:sp>
        <p:nvSpPr>
          <p:cNvPr id="4" name="Slide Number Placeholder 3"/>
          <p:cNvSpPr>
            <a:spLocks noGrp="1"/>
          </p:cNvSpPr>
          <p:nvPr>
            <p:ph type="sldNum" sz="quarter" idx="5"/>
          </p:nvPr>
        </p:nvSpPr>
        <p:spPr/>
        <p:txBody>
          <a:bodyPr/>
          <a:lstStyle/>
          <a:p>
            <a:fld id="{5CA7D5F5-1991-BC4D-A4B8-5C402A6EABF3}" type="slidenum">
              <a:rPr lang="en-US" smtClean="0"/>
              <a:pPr/>
              <a:t>22</a:t>
            </a:fld>
            <a:endParaRPr lang="en-US"/>
          </a:p>
        </p:txBody>
      </p:sp>
    </p:spTree>
    <p:extLst>
      <p:ext uri="{BB962C8B-B14F-4D97-AF65-F5344CB8AC3E}">
        <p14:creationId xmlns:p14="http://schemas.microsoft.com/office/powerpoint/2010/main" val="4263530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a:t>
            </a:r>
          </a:p>
        </p:txBody>
      </p:sp>
      <p:sp>
        <p:nvSpPr>
          <p:cNvPr id="4" name="Slide Number Placeholder 3"/>
          <p:cNvSpPr>
            <a:spLocks noGrp="1"/>
          </p:cNvSpPr>
          <p:nvPr>
            <p:ph type="sldNum" sz="quarter" idx="5"/>
          </p:nvPr>
        </p:nvSpPr>
        <p:spPr/>
        <p:txBody>
          <a:bodyPr/>
          <a:lstStyle/>
          <a:p>
            <a:fld id="{5CA7D5F5-1991-BC4D-A4B8-5C402A6EABF3}" type="slidenum">
              <a:rPr lang="en-US" smtClean="0"/>
              <a:pPr/>
              <a:t>23</a:t>
            </a:fld>
            <a:endParaRPr lang="en-US"/>
          </a:p>
        </p:txBody>
      </p:sp>
    </p:spTree>
    <p:extLst>
      <p:ext uri="{BB962C8B-B14F-4D97-AF65-F5344CB8AC3E}">
        <p14:creationId xmlns:p14="http://schemas.microsoft.com/office/powerpoint/2010/main" val="4212200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the way I analyzed the data is through adjacency lists like this one, here’s what the structure looks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25</a:t>
            </a:fld>
            <a:endParaRPr lang="en-US"/>
          </a:p>
        </p:txBody>
      </p:sp>
    </p:spTree>
    <p:extLst>
      <p:ext uri="{BB962C8B-B14F-4D97-AF65-F5344CB8AC3E}">
        <p14:creationId xmlns:p14="http://schemas.microsoft.com/office/powerpoint/2010/main" val="89130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people actually travelling through the funnel in the way that we think they are?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draft will be a data resource for everyone to use going forward</a:t>
            </a:r>
          </a:p>
        </p:txBody>
      </p:sp>
      <p:sp>
        <p:nvSpPr>
          <p:cNvPr id="4" name="Slide Number Placeholder 3"/>
          <p:cNvSpPr>
            <a:spLocks noGrp="1"/>
          </p:cNvSpPr>
          <p:nvPr>
            <p:ph type="sldNum" sz="quarter" idx="5"/>
          </p:nvPr>
        </p:nvSpPr>
        <p:spPr/>
        <p:txBody>
          <a:bodyPr/>
          <a:lstStyle/>
          <a:p>
            <a:fld id="{5CA7D5F5-1991-BC4D-A4B8-5C402A6EABF3}" type="slidenum">
              <a:rPr lang="en-US" smtClean="0"/>
              <a:pPr/>
              <a:t>3</a:t>
            </a:fld>
            <a:endParaRPr lang="en-US"/>
          </a:p>
        </p:txBody>
      </p:sp>
    </p:spTree>
    <p:extLst>
      <p:ext uri="{BB962C8B-B14F-4D97-AF65-F5344CB8AC3E}">
        <p14:creationId xmlns:p14="http://schemas.microsoft.com/office/powerpoint/2010/main" val="33928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Funnel and sub-funnel structure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4</a:t>
            </a:fld>
            <a:endParaRPr lang="en-US"/>
          </a:p>
        </p:txBody>
      </p:sp>
    </p:spTree>
    <p:extLst>
      <p:ext uri="{BB962C8B-B14F-4D97-AF65-F5344CB8AC3E}">
        <p14:creationId xmlns:p14="http://schemas.microsoft.com/office/powerpoint/2010/main" val="73046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5</a:t>
            </a:fld>
            <a:endParaRPr lang="en-US"/>
          </a:p>
        </p:txBody>
      </p:sp>
    </p:spTree>
    <p:extLst>
      <p:ext uri="{BB962C8B-B14F-4D97-AF65-F5344CB8AC3E}">
        <p14:creationId xmlns:p14="http://schemas.microsoft.com/office/powerpoint/2010/main" val="1228006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6</a:t>
            </a:fld>
            <a:endParaRPr lang="en-US"/>
          </a:p>
        </p:txBody>
      </p:sp>
    </p:spTree>
    <p:extLst>
      <p:ext uri="{BB962C8B-B14F-4D97-AF65-F5344CB8AC3E}">
        <p14:creationId xmlns:p14="http://schemas.microsoft.com/office/powerpoint/2010/main" val="157163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graph - funnel and sub-funnel structure</a:t>
            </a:r>
          </a:p>
          <a:p>
            <a:endParaRPr lang="en-US" dirty="0"/>
          </a:p>
          <a:p>
            <a:r>
              <a:rPr lang="en-US" dirty="0"/>
              <a:t>Explain what a node and edge are</a:t>
            </a:r>
          </a:p>
          <a:p>
            <a:endParaRPr lang="en-US" dirty="0"/>
          </a:p>
          <a:p>
            <a:r>
              <a:rPr lang="en-US" sz="1200" dirty="0"/>
              <a:t>(% who only attended this event) </a:t>
            </a: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7</a:t>
            </a:fld>
            <a:endParaRPr lang="en-US"/>
          </a:p>
        </p:txBody>
      </p:sp>
    </p:spTree>
    <p:extLst>
      <p:ext uri="{BB962C8B-B14F-4D97-AF65-F5344CB8AC3E}">
        <p14:creationId xmlns:p14="http://schemas.microsoft.com/office/powerpoint/2010/main" val="343524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a:t>
            </a:r>
          </a:p>
          <a:p>
            <a:endParaRPr lang="en-US" dirty="0"/>
          </a:p>
          <a:p>
            <a:r>
              <a:rPr lang="en-US" dirty="0"/>
              <a:t>start w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8</a:t>
            </a:fld>
            <a:endParaRPr lang="en-US"/>
          </a:p>
        </p:txBody>
      </p:sp>
    </p:spTree>
    <p:extLst>
      <p:ext uri="{BB962C8B-B14F-4D97-AF65-F5344CB8AC3E}">
        <p14:creationId xmlns:p14="http://schemas.microsoft.com/office/powerpoint/2010/main" val="154240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FOR ALL 3 YEARS:</a:t>
            </a:r>
          </a:p>
          <a:p>
            <a:endParaRPr lang="en-US" dirty="0"/>
          </a:p>
          <a:p>
            <a:pPr lvl="1"/>
            <a:r>
              <a:rPr lang="en-US" sz="1200" kern="1200" dirty="0">
                <a:solidFill>
                  <a:schemeClr val="tx1"/>
                </a:solidFill>
                <a:effectLst/>
                <a:latin typeface="+mn-lt"/>
                <a:ea typeface="+mn-ea"/>
                <a:cs typeface="+mn-cs"/>
              </a:rPr>
              <a:t>Everything looks like it makes sense – There’s a sizeable amount of applicants to the BCs and to Summer programs who don’t move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data doesn’t contain people who actually got accepted – can’t tell if the follow through rate there is acceptable or not</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Very similar throughout the years</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9</a:t>
            </a:fld>
            <a:endParaRPr lang="en-US"/>
          </a:p>
        </p:txBody>
      </p:sp>
    </p:spTree>
    <p:extLst>
      <p:ext uri="{BB962C8B-B14F-4D97-AF65-F5344CB8AC3E}">
        <p14:creationId xmlns:p14="http://schemas.microsoft.com/office/powerpoint/2010/main" val="387608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28600"/>
            <a:ext cx="7772400" cy="3968463"/>
          </a:xfrm>
        </p:spPr>
        <p:txBody>
          <a:bodyPr anchor="t" anchorCtr="0">
            <a:noAutofit/>
          </a:bodyPr>
          <a:lstStyle>
            <a:lvl1pPr algn="l">
              <a:defRPr sz="6000" b="0" i="0">
                <a:latin typeface="Fugue"/>
                <a:cs typeface="Fugue"/>
              </a:defRPr>
            </a:lvl1pPr>
          </a:lstStyle>
          <a:p>
            <a:r>
              <a:rPr lang="en-US" dirty="0"/>
              <a:t>Title of Section Goes Here Like This. Max 70 Characters. Example Words.</a:t>
            </a:r>
          </a:p>
        </p:txBody>
      </p:sp>
      <p:sp>
        <p:nvSpPr>
          <p:cNvPr id="3" name="Subtitle 2"/>
          <p:cNvSpPr>
            <a:spLocks noGrp="1"/>
          </p:cNvSpPr>
          <p:nvPr>
            <p:ph type="subTitle" idx="1"/>
          </p:nvPr>
        </p:nvSpPr>
        <p:spPr>
          <a:xfrm>
            <a:off x="457200" y="4343400"/>
            <a:ext cx="6400800" cy="1752600"/>
          </a:xfrm>
        </p:spPr>
        <p:txBody>
          <a:bodyPr>
            <a:normAutofit/>
          </a:bodyPr>
          <a:lstStyle>
            <a:lvl1pPr marL="0" indent="0" algn="l">
              <a:buNone/>
              <a:defRPr sz="2400" b="0" i="0">
                <a:solidFill>
                  <a:srgbClr val="1ABECB"/>
                </a:solidFill>
                <a:latin typeface="Gotham Book" pitchFamily="2" charset="0"/>
                <a:cs typeface="Gotham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04183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0651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5762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44048" cy="902412"/>
          </a:xfrm>
        </p:spPr>
        <p:txBody>
          <a:bodyPr/>
          <a:lstStyle>
            <a:lvl1pPr>
              <a:defRPr b="0" i="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457200" y="1371600"/>
            <a:ext cx="8229600" cy="4734409"/>
          </a:xfrm>
        </p:spPr>
        <p:txBody>
          <a:bodyPr>
            <a:normAutofit/>
          </a:bodyPr>
          <a:lstStyle>
            <a:lvl1pPr>
              <a:defRPr sz="2800" b="0" i="0">
                <a:latin typeface="Gotham Book" pitchFamily="2" charset="0"/>
                <a:cs typeface="Gotham Book" pitchFamily="2" charset="0"/>
              </a:defRPr>
            </a:lvl1pPr>
            <a:lvl2pPr>
              <a:defRPr sz="2400" b="0" i="0">
                <a:latin typeface="Gotham Book" pitchFamily="2" charset="0"/>
                <a:cs typeface="Gotham Book" pitchFamily="2" charset="0"/>
              </a:defRPr>
            </a:lvl2pPr>
            <a:lvl3pPr>
              <a:defRPr sz="2000" b="0" i="0">
                <a:latin typeface="Gotham Book" pitchFamily="2" charset="0"/>
                <a:cs typeface="Gotham Book" pitchFamily="2" charset="0"/>
              </a:defRPr>
            </a:lvl3pPr>
            <a:lvl4pPr>
              <a:defRPr sz="1800" b="0" i="0">
                <a:latin typeface="Gotham Book" pitchFamily="2" charset="0"/>
                <a:cs typeface="Gotham Book" pitchFamily="2" charset="0"/>
              </a:defRPr>
            </a:lvl4pPr>
            <a:lvl5pPr>
              <a:defRPr sz="1800" b="0" i="0">
                <a:latin typeface="Fugue"/>
                <a:cs typeface="Fug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2143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7772400" cy="1362075"/>
          </a:xfrm>
        </p:spPr>
        <p:txBody>
          <a:bodyPr anchor="t">
            <a:normAutofit/>
          </a:bodyPr>
          <a:lstStyle>
            <a:lvl1pPr algn="l">
              <a:defRPr sz="3600" b="0" cap="none">
                <a:solidFill>
                  <a:srgbClr val="1ABECB"/>
                </a:solidFill>
              </a:defRPr>
            </a:lvl1pPr>
          </a:lstStyle>
          <a:p>
            <a:r>
              <a:rPr lang="en-US" dirty="0"/>
              <a:t>Click To Edit Master Title Style</a:t>
            </a:r>
          </a:p>
        </p:txBody>
      </p:sp>
      <p:sp>
        <p:nvSpPr>
          <p:cNvPr id="3" name="Text Placeholder 2"/>
          <p:cNvSpPr>
            <a:spLocks noGrp="1"/>
          </p:cNvSpPr>
          <p:nvPr>
            <p:ph type="body" idx="1"/>
          </p:nvPr>
        </p:nvSpPr>
        <p:spPr>
          <a:xfrm>
            <a:off x="457200" y="2906713"/>
            <a:ext cx="7772400" cy="1500187"/>
          </a:xfrm>
        </p:spPr>
        <p:txBody>
          <a:bodyPr anchor="t" anchorCtr="0"/>
          <a:lstStyle>
            <a:lvl1pPr marL="0" indent="0">
              <a:buNone/>
              <a:defRPr sz="2000">
                <a:solidFill>
                  <a:srgbClr val="99999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Slide Number Placeholder 7"/>
          <p:cNvSpPr>
            <a:spLocks noGrp="1"/>
          </p:cNvSpPr>
          <p:nvPr>
            <p:ph type="sldNum" sz="quarter" idx="4"/>
          </p:nvPr>
        </p:nvSpPr>
        <p:spPr>
          <a:xfrm>
            <a:off x="4191000" y="6356350"/>
            <a:ext cx="6857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3711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35462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319514"/>
            <a:ext cx="4040188" cy="855361"/>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329435"/>
            <a:ext cx="4041775" cy="84544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7"/>
          <p:cNvSpPr>
            <a:spLocks noGrp="1"/>
          </p:cNvSpPr>
          <p:nvPr>
            <p:ph type="sldNum" sz="quarter" idx="10"/>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3756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65520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7"/>
          <p:cNvSpPr>
            <a:spLocks noGrp="1"/>
          </p:cNvSpPr>
          <p:nvPr>
            <p:ph type="sldNum" sz="quarter" idx="4"/>
          </p:nvPr>
        </p:nvSpPr>
        <p:spPr>
          <a:xfrm>
            <a:off x="4370871"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269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nchorCtr="0"/>
          <a:lstStyle>
            <a:lvl1pPr algn="l">
              <a:defRPr sz="2000" b="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9872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36" y="4800600"/>
            <a:ext cx="8218612" cy="566738"/>
          </a:xfrm>
        </p:spPr>
        <p:txBody>
          <a:bodyPr anchor="t" anchorCtr="0"/>
          <a:lstStyle>
            <a:lvl1pPr algn="l">
              <a:defRPr sz="2000" b="0">
                <a:latin typeface="Fugue"/>
                <a:cs typeface="Fugue"/>
              </a:defRPr>
            </a:lvl1pPr>
          </a:lstStyle>
          <a:p>
            <a:r>
              <a:rPr lang="en-US" dirty="0"/>
              <a:t>Click to edit Master title style</a:t>
            </a:r>
          </a:p>
        </p:txBody>
      </p:sp>
      <p:sp>
        <p:nvSpPr>
          <p:cNvPr id="3" name="Picture Placeholder 2"/>
          <p:cNvSpPr>
            <a:spLocks noGrp="1"/>
          </p:cNvSpPr>
          <p:nvPr>
            <p:ph type="pic" idx="1"/>
          </p:nvPr>
        </p:nvSpPr>
        <p:spPr>
          <a:xfrm>
            <a:off x="482636" y="612775"/>
            <a:ext cx="8218612"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2636" y="5367338"/>
            <a:ext cx="8218612"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8592108" y="6346429"/>
            <a:ext cx="502281" cy="365125"/>
          </a:xfrm>
          <a:prstGeom prst="rect">
            <a:avLst/>
          </a:prstGeom>
        </p:spPr>
        <p:txBody>
          <a:bodyPr/>
          <a:lstStyle/>
          <a:p>
            <a:fld id="{5BFCA006-3047-A942-8238-9F7077126762}" type="slidenum">
              <a:rPr lang="en-US" smtClean="0"/>
              <a:pPr/>
              <a:t>‹#›</a:t>
            </a:fld>
            <a:endParaRPr lang="en-US" dirty="0"/>
          </a:p>
        </p:txBody>
      </p:sp>
      <p:sp>
        <p:nvSpPr>
          <p:cNvPr id="9" name="Slide Number Placeholder 7"/>
          <p:cNvSpPr txBox="1">
            <a:spLocks/>
          </p:cNvSpPr>
          <p:nvPr userDrawn="1"/>
        </p:nvSpPr>
        <p:spPr>
          <a:xfrm>
            <a:off x="8631798" y="6356350"/>
            <a:ext cx="402258" cy="365125"/>
          </a:xfrm>
          <a:prstGeom prst="rect">
            <a:avLst/>
          </a:prstGeom>
        </p:spPr>
        <p:txBody>
          <a:bodyPr vert="horz" lIns="91440" tIns="45720" rIns="91440" bIns="45720" rtlCol="0" anchor="ctr" anchorCtr="0"/>
          <a:lstStyle>
            <a:defPPr>
              <a:defRPr lang="en-US"/>
            </a:defPPr>
            <a:lvl1pPr marL="0" algn="r" defTabSz="457200" rtl="0" eaLnBrk="1" latinLnBrk="0" hangingPunct="1">
              <a:defRPr sz="1200" kern="1200">
                <a:solidFill>
                  <a:srgbClr val="20ADB9"/>
                </a:solidFill>
                <a:latin typeface="Gotham-Book"/>
                <a:ea typeface="+mn-ea"/>
                <a:cs typeface="Gotham-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113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28600"/>
            <a:ext cx="7353987" cy="987827"/>
          </a:xfrm>
          <a:prstGeom prst="rect">
            <a:avLst/>
          </a:prstGeom>
        </p:spPr>
        <p:txBody>
          <a:bodyPr vert="horz" lIns="91440" tIns="45720" rIns="91440" bIns="45720" rtlCol="0" anchor="t" anchorCtr="0">
            <a:normAutofit/>
          </a:bodyPr>
          <a:lstStyle/>
          <a:p>
            <a:r>
              <a:rPr lang="en-US" dirty="0"/>
              <a:t>Click to Edit Master Title</a:t>
            </a:r>
          </a:p>
        </p:txBody>
      </p:sp>
      <p:sp>
        <p:nvSpPr>
          <p:cNvPr id="3" name="Text Placeholder 2"/>
          <p:cNvSpPr>
            <a:spLocks noGrp="1"/>
          </p:cNvSpPr>
          <p:nvPr>
            <p:ph type="body" idx="1"/>
          </p:nvPr>
        </p:nvSpPr>
        <p:spPr>
          <a:xfrm>
            <a:off x="457200" y="1371600"/>
            <a:ext cx="8229600" cy="47344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entrepreneurialinstitute_colo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8489" y="6301009"/>
            <a:ext cx="2175025" cy="383828"/>
          </a:xfrm>
          <a:prstGeom prst="rect">
            <a:avLst/>
          </a:prstGeom>
        </p:spPr>
      </p:pic>
      <p:sp>
        <p:nvSpPr>
          <p:cNvPr id="10" name="Rectangle 9"/>
          <p:cNvSpPr/>
          <p:nvPr userDrawn="1"/>
        </p:nvSpPr>
        <p:spPr>
          <a:xfrm>
            <a:off x="457200" y="137160"/>
            <a:ext cx="8229600" cy="47126"/>
          </a:xfrm>
          <a:prstGeom prst="rect">
            <a:avLst/>
          </a:prstGeom>
          <a:solidFill>
            <a:srgbClr val="1ABE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BECB"/>
              </a:solidFill>
            </a:endParaRPr>
          </a:p>
        </p:txBody>
      </p:sp>
      <p:sp>
        <p:nvSpPr>
          <p:cNvPr id="12" name="TextBox 11"/>
          <p:cNvSpPr txBox="1"/>
          <p:nvPr userDrawn="1"/>
        </p:nvSpPr>
        <p:spPr>
          <a:xfrm>
            <a:off x="6888272" y="6339035"/>
            <a:ext cx="1800493" cy="307777"/>
          </a:xfrm>
          <a:prstGeom prst="rect">
            <a:avLst/>
          </a:prstGeom>
          <a:noFill/>
        </p:spPr>
        <p:txBody>
          <a:bodyPr wrap="none" rtlCol="0">
            <a:spAutoFit/>
          </a:bodyPr>
          <a:lstStyle/>
          <a:p>
            <a:r>
              <a:rPr lang="en-US" sz="1400" b="0" i="0" dirty="0">
                <a:solidFill>
                  <a:srgbClr val="999999"/>
                </a:solidFill>
                <a:latin typeface="Gotham Book"/>
                <a:cs typeface="Gotham Book"/>
              </a:rPr>
              <a:t>@</a:t>
            </a:r>
            <a:r>
              <a:rPr lang="en-US" sz="1400" b="0" i="0" dirty="0" err="1">
                <a:solidFill>
                  <a:srgbClr val="999999"/>
                </a:solidFill>
                <a:latin typeface="Gotham Book"/>
                <a:cs typeface="Gotham Book"/>
              </a:rPr>
              <a:t>NYUEntrepreneur</a:t>
            </a:r>
            <a:endParaRPr lang="en-US" sz="1400" b="0" i="0" dirty="0">
              <a:solidFill>
                <a:srgbClr val="999999"/>
              </a:solidFill>
              <a:latin typeface="Gotham Book"/>
              <a:cs typeface="Gotham Book"/>
            </a:endParaRPr>
          </a:p>
        </p:txBody>
      </p:sp>
      <p:pic>
        <p:nvPicPr>
          <p:cNvPr id="15" name="Picture 14"/>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6651335" y="6370239"/>
            <a:ext cx="284342" cy="245368"/>
          </a:xfrm>
          <a:prstGeom prst="rect">
            <a:avLst/>
          </a:prstGeom>
          <a:ln>
            <a:noFill/>
          </a:ln>
          <a:effectLst/>
        </p:spPr>
      </p:pic>
      <p:sp>
        <p:nvSpPr>
          <p:cNvPr id="8" name="Slide Number Placeholder 7"/>
          <p:cNvSpPr>
            <a:spLocks noGrp="1"/>
          </p:cNvSpPr>
          <p:nvPr>
            <p:ph type="sldNum" sz="quarter" idx="4"/>
          </p:nvPr>
        </p:nvSpPr>
        <p:spPr>
          <a:xfrm>
            <a:off x="4255018" y="6356350"/>
            <a:ext cx="633965" cy="365125"/>
          </a:xfrm>
          <a:prstGeom prst="rect">
            <a:avLst/>
          </a:prstGeom>
        </p:spPr>
        <p:txBody>
          <a:bodyPr vert="horz" lIns="91440" tIns="45720" rIns="91440" bIns="45720" rtlCol="0" anchor="ctr" anchorCtr="0"/>
          <a:lstStyle>
            <a:lvl1pPr algn="r">
              <a:defRPr sz="1200">
                <a:solidFill>
                  <a:srgbClr val="57068C"/>
                </a:solidFill>
                <a:latin typeface="Gotham-Book"/>
                <a:cs typeface="Gotham-Book"/>
              </a:defRPr>
            </a:lvl1pPr>
          </a:lstStyle>
          <a:p>
            <a:fld id="{42765631-169E-4944-BFFC-C229B4B1B06E}" type="slidenum">
              <a:rPr lang="en-US" smtClean="0"/>
              <a:pPr/>
              <a:t>‹#›</a:t>
            </a:fld>
            <a:endParaRPr lang="en-US" dirty="0"/>
          </a:p>
        </p:txBody>
      </p:sp>
      <p:pic>
        <p:nvPicPr>
          <p:cNvPr id="13" name="Picture 12" descr="NEI14_0001_rocketship.eps"/>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1230" y="324007"/>
            <a:ext cx="705520" cy="850900"/>
          </a:xfrm>
          <a:prstGeom prst="rect">
            <a:avLst/>
          </a:prstGeom>
        </p:spPr>
      </p:pic>
    </p:spTree>
    <p:extLst>
      <p:ext uri="{BB962C8B-B14F-4D97-AF65-F5344CB8AC3E}">
        <p14:creationId xmlns:p14="http://schemas.microsoft.com/office/powerpoint/2010/main" val="33727444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p:txStyles>
    <p:titleStyle>
      <a:lvl1pPr algn="l" defTabSz="457200" rtl="0" eaLnBrk="1" latinLnBrk="0" hangingPunct="1">
        <a:spcBef>
          <a:spcPct val="0"/>
        </a:spcBef>
        <a:buNone/>
        <a:defRPr sz="4800" b="0" i="0" kern="1200">
          <a:solidFill>
            <a:srgbClr val="02ADBA"/>
          </a:solidFill>
          <a:latin typeface="Fugue"/>
          <a:ea typeface="+mj-ea"/>
          <a:cs typeface="Fugue"/>
        </a:defRPr>
      </a:lvl1pPr>
    </p:titleStyle>
    <p:body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20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D49-AF89-C649-83CC-C88B924F69F1}"/>
              </a:ext>
            </a:extLst>
          </p:cNvPr>
          <p:cNvSpPr>
            <a:spLocks noGrp="1"/>
          </p:cNvSpPr>
          <p:nvPr>
            <p:ph type="ctrTitle"/>
          </p:nvPr>
        </p:nvSpPr>
        <p:spPr>
          <a:xfrm>
            <a:off x="457200" y="609600"/>
            <a:ext cx="7772400" cy="3587463"/>
          </a:xfrm>
        </p:spPr>
        <p:txBody>
          <a:bodyPr/>
          <a:lstStyle/>
          <a:p>
            <a:r>
              <a:rPr lang="en-US" b="1" dirty="0">
                <a:solidFill>
                  <a:srgbClr val="440079"/>
                </a:solidFill>
              </a:rPr>
              <a:t>Pipeline Project</a:t>
            </a:r>
            <a:br>
              <a:rPr lang="en-US" b="1" dirty="0">
                <a:solidFill>
                  <a:srgbClr val="440079"/>
                </a:solidFill>
              </a:rPr>
            </a:br>
            <a:r>
              <a:rPr lang="en-US" sz="3500" b="1" dirty="0">
                <a:solidFill>
                  <a:srgbClr val="440079"/>
                </a:solidFill>
              </a:rPr>
              <a:t>An analysis of the program funnel</a:t>
            </a:r>
          </a:p>
        </p:txBody>
      </p:sp>
      <p:sp>
        <p:nvSpPr>
          <p:cNvPr id="3" name="Subtitle 2">
            <a:extLst>
              <a:ext uri="{FF2B5EF4-FFF2-40B4-BE49-F238E27FC236}">
                <a16:creationId xmlns:a16="http://schemas.microsoft.com/office/drawing/2014/main" id="{859809B0-1479-344E-A5E3-ECF16B91093C}"/>
              </a:ext>
            </a:extLst>
          </p:cNvPr>
          <p:cNvSpPr>
            <a:spLocks noGrp="1"/>
          </p:cNvSpPr>
          <p:nvPr>
            <p:ph type="subTitle" idx="1"/>
          </p:nvPr>
        </p:nvSpPr>
        <p:spPr>
          <a:xfrm>
            <a:off x="457200" y="4876800"/>
            <a:ext cx="6400800" cy="1371600"/>
          </a:xfrm>
        </p:spPr>
        <p:txBody>
          <a:bodyPr>
            <a:normAutofit/>
          </a:bodyPr>
          <a:lstStyle/>
          <a:p>
            <a:endParaRPr lang="en-US" b="1" dirty="0"/>
          </a:p>
          <a:p>
            <a:r>
              <a:rPr lang="en-US" b="1" dirty="0"/>
              <a:t>Graham Harris</a:t>
            </a:r>
          </a:p>
          <a:p>
            <a:r>
              <a:rPr lang="en-US" b="1" dirty="0"/>
              <a:t>NYU Entrepreneurial Institute</a:t>
            </a:r>
          </a:p>
        </p:txBody>
      </p:sp>
      <p:sp>
        <p:nvSpPr>
          <p:cNvPr id="4" name="Slide Number Placeholder 3">
            <a:extLst>
              <a:ext uri="{FF2B5EF4-FFF2-40B4-BE49-F238E27FC236}">
                <a16:creationId xmlns:a16="http://schemas.microsoft.com/office/drawing/2014/main" id="{5756D138-D110-AF46-ACB6-2BB69CE20E74}"/>
              </a:ext>
            </a:extLst>
          </p:cNvPr>
          <p:cNvSpPr>
            <a:spLocks noGrp="1"/>
          </p:cNvSpPr>
          <p:nvPr>
            <p:ph type="sldNum" sz="quarter" idx="4"/>
          </p:nvPr>
        </p:nvSpPr>
        <p:spPr/>
        <p:txBody>
          <a:bodyPr/>
          <a:lstStyle/>
          <a:p>
            <a:fld id="{42765631-169E-4944-BFFC-C229B4B1B06E}" type="slidenum">
              <a:rPr lang="en-US" smtClean="0"/>
              <a:pPr/>
              <a:t>1</a:t>
            </a:fld>
            <a:endParaRPr lang="en-US" dirty="0"/>
          </a:p>
        </p:txBody>
      </p:sp>
      <p:sp>
        <p:nvSpPr>
          <p:cNvPr id="6" name="Rectangle 5">
            <a:extLst>
              <a:ext uri="{FF2B5EF4-FFF2-40B4-BE49-F238E27FC236}">
                <a16:creationId xmlns:a16="http://schemas.microsoft.com/office/drawing/2014/main" id="{3E9597D6-E6A0-D84D-ACDE-5B85E240C08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26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715B684A-6F59-6F4C-BE3E-C94B1E11674D}"/>
              </a:ext>
            </a:extLst>
          </p:cNvPr>
          <p:cNvPicPr>
            <a:picLocks noChangeAspect="1"/>
          </p:cNvPicPr>
          <p:nvPr/>
        </p:nvPicPr>
        <p:blipFill>
          <a:blip r:embed="rId3"/>
          <a:stretch>
            <a:fillRect/>
          </a:stretch>
        </p:blipFill>
        <p:spPr>
          <a:xfrm>
            <a:off x="2196859" y="1295400"/>
            <a:ext cx="4839517" cy="434736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10</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457370" y="143892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434936" y="1801589"/>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257800" y="1657350"/>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269182" y="109157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828559" y="4210557"/>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3474605" y="3761265"/>
            <a:ext cx="3296804" cy="7824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041293" y="4131283"/>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424466" y="4449694"/>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709939" y="4652653"/>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352790" y="528932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Tree>
    <p:extLst>
      <p:ext uri="{BB962C8B-B14F-4D97-AF65-F5344CB8AC3E}">
        <p14:creationId xmlns:p14="http://schemas.microsoft.com/office/powerpoint/2010/main" val="383556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65316621-B7A4-2144-ACA2-E686509E4A18}"/>
              </a:ext>
            </a:extLst>
          </p:cNvPr>
          <p:cNvPicPr>
            <a:picLocks noChangeAspect="1"/>
          </p:cNvPicPr>
          <p:nvPr/>
        </p:nvPicPr>
        <p:blipFill>
          <a:blip r:embed="rId3"/>
          <a:stretch>
            <a:fillRect/>
          </a:stretch>
        </p:blipFill>
        <p:spPr>
          <a:xfrm>
            <a:off x="2446203" y="935757"/>
            <a:ext cx="4527471" cy="54953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831011" y="90616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820700" y="1357491"/>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10200" y="2673757"/>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398889" y="205745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924292" y="4551423"/>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V="1">
            <a:off x="1678229" y="2923582"/>
            <a:ext cx="1522171" cy="174240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678229" y="2923582"/>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945074" y="326072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3781079" y="4866504"/>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4767863" y="5594456"/>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Tree>
    <p:extLst>
      <p:ext uri="{BB962C8B-B14F-4D97-AF65-F5344CB8AC3E}">
        <p14:creationId xmlns:p14="http://schemas.microsoft.com/office/powerpoint/2010/main" val="296651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accessory, outdoor object&#10;&#10;Description automatically generated">
            <a:extLst>
              <a:ext uri="{FF2B5EF4-FFF2-40B4-BE49-F238E27FC236}">
                <a16:creationId xmlns:a16="http://schemas.microsoft.com/office/drawing/2014/main" id="{546819EA-CF4E-A04C-BADE-7B8F6A21A374}"/>
              </a:ext>
            </a:extLst>
          </p:cNvPr>
          <p:cNvPicPr>
            <a:picLocks noChangeAspect="1"/>
          </p:cNvPicPr>
          <p:nvPr/>
        </p:nvPicPr>
        <p:blipFill>
          <a:blip r:embed="rId3"/>
          <a:stretch>
            <a:fillRect/>
          </a:stretch>
        </p:blipFill>
        <p:spPr>
          <a:xfrm>
            <a:off x="2000249" y="650085"/>
            <a:ext cx="5143500" cy="55499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04950"/>
            <a:ext cx="2743200" cy="638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50000"/>
              </a:lnSpc>
              <a:buFont typeface="Wingdings" charset="2"/>
              <a:buNone/>
            </a:pPr>
            <a:r>
              <a:rPr lang="en-US" dirty="0">
                <a:solidFill>
                  <a:srgbClr val="02ADBA"/>
                </a:solidFill>
              </a:rPr>
              <a:t>Simplified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967470"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H="1">
            <a:off x="3335048" y="1050140"/>
            <a:ext cx="269297" cy="14152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375994" y="1447800"/>
            <a:ext cx="1525122" cy="142543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930645" y="103990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442846" y="270595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a:off x="1312591" y="3260721"/>
            <a:ext cx="1637063" cy="27304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758670" y="4089728"/>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033767" y="42646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71999" y="4964808"/>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83421" y="5729609"/>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Tree>
    <p:extLst>
      <p:ext uri="{BB962C8B-B14F-4D97-AF65-F5344CB8AC3E}">
        <p14:creationId xmlns:p14="http://schemas.microsoft.com/office/powerpoint/2010/main" val="16214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urple, indoor, different, outdoor object&#10;&#10;Description automatically generated">
            <a:extLst>
              <a:ext uri="{FF2B5EF4-FFF2-40B4-BE49-F238E27FC236}">
                <a16:creationId xmlns:a16="http://schemas.microsoft.com/office/drawing/2014/main" id="{AB899B4C-D981-C248-8B51-A0E2DB91E57C}"/>
              </a:ext>
            </a:extLst>
          </p:cNvPr>
          <p:cNvPicPr>
            <a:picLocks noChangeAspect="1"/>
          </p:cNvPicPr>
          <p:nvPr/>
        </p:nvPicPr>
        <p:blipFill>
          <a:blip r:embed="rId3"/>
          <a:stretch>
            <a:fillRect/>
          </a:stretch>
        </p:blipFill>
        <p:spPr>
          <a:xfrm rot="8604600">
            <a:off x="895189" y="304800"/>
            <a:ext cx="7353620"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23454" y="4724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209800" y="2082308"/>
            <a:ext cx="2057400" cy="248969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4544290" y="2082308"/>
            <a:ext cx="2389910" cy="231680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374571" y="28791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20000" y="493584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96132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14</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indoor&#10;&#10;Description automatically generated">
            <a:extLst>
              <a:ext uri="{FF2B5EF4-FFF2-40B4-BE49-F238E27FC236}">
                <a16:creationId xmlns:a16="http://schemas.microsoft.com/office/drawing/2014/main" id="{635A5E0D-A2C2-084E-A572-1B20EC1E4CCC}"/>
              </a:ext>
            </a:extLst>
          </p:cNvPr>
          <p:cNvPicPr>
            <a:picLocks noChangeAspect="1"/>
          </p:cNvPicPr>
          <p:nvPr/>
        </p:nvPicPr>
        <p:blipFill>
          <a:blip r:embed="rId3"/>
          <a:stretch>
            <a:fillRect/>
          </a:stretch>
        </p:blipFill>
        <p:spPr>
          <a:xfrm>
            <a:off x="366808" y="0"/>
            <a:ext cx="8410384" cy="6858000"/>
          </a:xfrm>
          <a:prstGeom prst="rect">
            <a:avLst/>
          </a:prstGeom>
        </p:spPr>
      </p:pic>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438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945572" y="36576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524337" y="3048000"/>
            <a:ext cx="609263" cy="8382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041067"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4828477" y="843490"/>
            <a:ext cx="2074382" cy="745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828968" y="4741907"/>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703454" y="48099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4828477" y="2133600"/>
            <a:ext cx="1724723" cy="16945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341076" y="2908499"/>
            <a:ext cx="274469" cy="9031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6649338" y="23206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457952" y="5987339"/>
            <a:ext cx="723144" cy="5515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3237062" y="6242676"/>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072491" y="5775868"/>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341076" y="5282865"/>
            <a:ext cx="555780" cy="82959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315986" y="3129208"/>
            <a:ext cx="1405393" cy="15676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687586" y="252881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6595270" y="4549981"/>
            <a:ext cx="1024393" cy="2001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01778" y="4082884"/>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Tree>
    <p:extLst>
      <p:ext uri="{BB962C8B-B14F-4D97-AF65-F5344CB8AC3E}">
        <p14:creationId xmlns:p14="http://schemas.microsoft.com/office/powerpoint/2010/main" val="1050718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261781E-74E2-1A4D-99F2-AF71588C0DB2}"/>
              </a:ext>
            </a:extLst>
          </p:cNvPr>
          <p:cNvPicPr>
            <a:picLocks noChangeAspect="1"/>
          </p:cNvPicPr>
          <p:nvPr/>
        </p:nvPicPr>
        <p:blipFill>
          <a:blip r:embed="rId3"/>
          <a:stretch>
            <a:fillRect/>
          </a:stretch>
        </p:blipFill>
        <p:spPr>
          <a:xfrm rot="16200000">
            <a:off x="805316" y="-368668"/>
            <a:ext cx="6848685" cy="7631726"/>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15</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791652" y="394603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266211" y="2743200"/>
            <a:ext cx="1019789" cy="14612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6902859" y="464466"/>
            <a:ext cx="1156938"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5029200" y="843490"/>
            <a:ext cx="1873659" cy="150775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106546" y="4966491"/>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543789" y="50512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5029201" y="2077753"/>
            <a:ext cx="1552551" cy="6425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072491" y="1878336"/>
            <a:ext cx="1144059" cy="104617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223542" y="138262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229658" y="5156991"/>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476048" y="4604169"/>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485166" y="5347490"/>
            <a:ext cx="1411690" cy="76496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5805476" y="3522596"/>
            <a:ext cx="2005024" cy="3547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806531" y="30757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5638800" y="4943073"/>
            <a:ext cx="1819930" cy="10382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3737118" y="6066172"/>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Tree>
    <p:extLst>
      <p:ext uri="{BB962C8B-B14F-4D97-AF65-F5344CB8AC3E}">
        <p14:creationId xmlns:p14="http://schemas.microsoft.com/office/powerpoint/2010/main" val="177537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B1F036B-9C83-3340-8633-439FBA8E1F47}"/>
              </a:ext>
            </a:extLst>
          </p:cNvPr>
          <p:cNvPicPr>
            <a:picLocks noChangeAspect="1"/>
          </p:cNvPicPr>
          <p:nvPr/>
        </p:nvPicPr>
        <p:blipFill>
          <a:blip r:embed="rId3"/>
          <a:stretch>
            <a:fillRect/>
          </a:stretch>
        </p:blipFill>
        <p:spPr>
          <a:xfrm rot="5400000">
            <a:off x="1166427" y="-808822"/>
            <a:ext cx="6851795" cy="842643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16</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474273" y="260138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106546" y="2463238"/>
            <a:ext cx="1865254" cy="46126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3473486" y="37110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4000316" y="887809"/>
            <a:ext cx="1603146" cy="7917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862848" y="4604169"/>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369250" y="4646837"/>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962744" y="59600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7935782" y="188110"/>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572345" y="1878336"/>
            <a:ext cx="644206" cy="106991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140351" y="137566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3288693" y="5319566"/>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949420" y="4404391"/>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805476" y="4419555"/>
            <a:ext cx="1091380" cy="169290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V="1">
            <a:off x="7572345" y="3540594"/>
            <a:ext cx="24762" cy="15803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2758757" y="625694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7860827" y="3847055"/>
            <a:ext cx="261400" cy="75711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Tree>
    <p:extLst>
      <p:ext uri="{BB962C8B-B14F-4D97-AF65-F5344CB8AC3E}">
        <p14:creationId xmlns:p14="http://schemas.microsoft.com/office/powerpoint/2010/main" val="278247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an, device&#10;&#10;Description automatically generated">
            <a:extLst>
              <a:ext uri="{FF2B5EF4-FFF2-40B4-BE49-F238E27FC236}">
                <a16:creationId xmlns:a16="http://schemas.microsoft.com/office/drawing/2014/main" id="{14CEF89E-F96F-9B42-A1AB-AD1FD83DB925}"/>
              </a:ext>
            </a:extLst>
          </p:cNvPr>
          <p:cNvPicPr>
            <a:picLocks noChangeAspect="1"/>
          </p:cNvPicPr>
          <p:nvPr/>
        </p:nvPicPr>
        <p:blipFill>
          <a:blip r:embed="rId3"/>
          <a:stretch>
            <a:fillRect/>
          </a:stretch>
        </p:blipFill>
        <p:spPr>
          <a:xfrm>
            <a:off x="638447" y="0"/>
            <a:ext cx="7867106"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194236" y="188905"/>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Simplified</a:t>
            </a:r>
          </a:p>
          <a:p>
            <a:pPr marL="0" indent="0">
              <a:buFont typeface="Wingdings" charset="2"/>
              <a:buNone/>
            </a:pPr>
            <a:r>
              <a:rPr lang="en-US" dirty="0">
                <a:solidFill>
                  <a:srgbClr val="02ADBA"/>
                </a:solidFill>
              </a:rPr>
              <a:t>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73884" y="1679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862848" y="2191443"/>
            <a:ext cx="1895909" cy="108515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5236425" y="30017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5486400" y="970155"/>
            <a:ext cx="328494" cy="165024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a:off x="2492541" y="1355364"/>
            <a:ext cx="1326778" cy="14725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1882734" y="9701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672887" y="167709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994559" y="111639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962307" y="2847364"/>
            <a:ext cx="848193" cy="974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7738141" y="230910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2419596" y="5562600"/>
            <a:ext cx="1278223" cy="54985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6816649" y="5266364"/>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340808" y="62587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057246" y="5031337"/>
            <a:ext cx="1223509" cy="15075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flipV="1">
            <a:off x="7098645" y="4394086"/>
            <a:ext cx="639496" cy="5289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695865" y="598550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6917031" y="4533463"/>
            <a:ext cx="346700" cy="891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30368" y="472624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Tree>
    <p:extLst>
      <p:ext uri="{BB962C8B-B14F-4D97-AF65-F5344CB8AC3E}">
        <p14:creationId xmlns:p14="http://schemas.microsoft.com/office/powerpoint/2010/main" val="193031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urple, flower&#10;&#10;Description automatically generated">
            <a:extLst>
              <a:ext uri="{FF2B5EF4-FFF2-40B4-BE49-F238E27FC236}">
                <a16:creationId xmlns:a16="http://schemas.microsoft.com/office/drawing/2014/main" id="{1105E69D-E23E-8142-B694-012A621B849E}"/>
              </a:ext>
            </a:extLst>
          </p:cNvPr>
          <p:cNvPicPr>
            <a:picLocks noChangeAspect="1"/>
          </p:cNvPicPr>
          <p:nvPr/>
        </p:nvPicPr>
        <p:blipFill>
          <a:blip r:embed="rId3"/>
          <a:stretch>
            <a:fillRect/>
          </a:stretch>
        </p:blipFill>
        <p:spPr>
          <a:xfrm rot="16200000">
            <a:off x="1169461" y="-225316"/>
            <a:ext cx="6887335" cy="738534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02672" y="5105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724121" y="2286000"/>
            <a:ext cx="700924" cy="25876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3666055" y="2286000"/>
            <a:ext cx="2506145" cy="14478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110900" y="378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15788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Analysis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87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Interim Presentation Goal</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a:bodyPr>
          <a:lstStyle/>
          <a:p>
            <a:pPr marL="0" indent="0" algn="ctr">
              <a:lnSpc>
                <a:spcPct val="200000"/>
              </a:lnSpc>
              <a:buNone/>
            </a:pPr>
            <a:endParaRPr lang="en-US" dirty="0"/>
          </a:p>
          <a:p>
            <a:pPr marL="0" indent="0" algn="ctr">
              <a:lnSpc>
                <a:spcPct val="200000"/>
              </a:lnSpc>
              <a:buNone/>
            </a:pPr>
            <a:endParaRPr lang="en-US" dirty="0"/>
          </a:p>
          <a:p>
            <a:pPr marL="0" indent="0" algn="ctr">
              <a:lnSpc>
                <a:spcPct val="200000"/>
              </a:lnSpc>
              <a:buNone/>
            </a:pPr>
            <a:r>
              <a:rPr lang="en-US" dirty="0"/>
              <a:t>Feedback!</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117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Most Interesting Findings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a:bodyPr>
          <a:lstStyle/>
          <a:p>
            <a:pPr>
              <a:lnSpc>
                <a:spcPct val="200000"/>
              </a:lnSpc>
            </a:pPr>
            <a:r>
              <a:rPr lang="en-US" sz="2000" dirty="0"/>
              <a:t>HTSAS is really achieving the most immersion into other programs!</a:t>
            </a:r>
          </a:p>
          <a:p>
            <a:pPr>
              <a:lnSpc>
                <a:spcPct val="200000"/>
              </a:lnSpc>
            </a:pPr>
            <a:r>
              <a:rPr lang="en-US" sz="2000" dirty="0"/>
              <a:t>Coaching doesn’t interact as much as we thought – even though we coach sub-funnel teams, most coaching isn’t interacting</a:t>
            </a:r>
          </a:p>
          <a:p>
            <a:pPr>
              <a:lnSpc>
                <a:spcPct val="200000"/>
              </a:lnSpc>
            </a:pPr>
            <a:r>
              <a:rPr lang="en-US" sz="2000" dirty="0"/>
              <a:t>SS and FF engaged more and more each year – whatever we’re doing is working (keep pushing programs!)</a:t>
            </a:r>
          </a:p>
          <a:p>
            <a:pPr>
              <a:lnSpc>
                <a:spcPct val="200000"/>
              </a:lnSpc>
            </a:pPr>
            <a:r>
              <a:rPr lang="en-US" sz="2000" dirty="0"/>
              <a:t>Sub-funnel behaves the way hypothesized – by level of intensity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20</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88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fontScale="90000"/>
          </a:bodyPr>
          <a:lstStyle/>
          <a:p>
            <a:r>
              <a:rPr lang="en-US" dirty="0"/>
              <a:t>Additional Areas of Exploration</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lnSpcReduction="20000"/>
          </a:bodyPr>
          <a:lstStyle/>
          <a:p>
            <a:pPr>
              <a:lnSpc>
                <a:spcPct val="200000"/>
              </a:lnSpc>
            </a:pPr>
            <a:r>
              <a:rPr lang="en-US" sz="2000" dirty="0"/>
              <a:t>Follow through rates between each program (full funnel or sub funnel)</a:t>
            </a:r>
          </a:p>
          <a:p>
            <a:pPr>
              <a:lnSpc>
                <a:spcPct val="200000"/>
              </a:lnSpc>
            </a:pPr>
            <a:r>
              <a:rPr lang="en-US" sz="2000" dirty="0"/>
              <a:t>Diversity –  different method of analysis, can be difficult to classify</a:t>
            </a:r>
          </a:p>
          <a:p>
            <a:pPr lvl="1">
              <a:lnSpc>
                <a:spcPct val="200000"/>
              </a:lnSpc>
            </a:pPr>
            <a:r>
              <a:rPr lang="en-US" sz="1600" dirty="0"/>
              <a:t>Multiple pronouns / pronoun ambivalence (using multiple sets)</a:t>
            </a:r>
          </a:p>
          <a:p>
            <a:pPr lvl="1">
              <a:lnSpc>
                <a:spcPct val="200000"/>
              </a:lnSpc>
            </a:pPr>
            <a:r>
              <a:rPr lang="en-US" sz="1600" dirty="0"/>
              <a:t>Compound ethnicities (bi-racial, multi-racial, international origin, </a:t>
            </a:r>
            <a:r>
              <a:rPr lang="en-US" sz="1600" dirty="0" err="1"/>
              <a:t>etc</a:t>
            </a:r>
            <a:r>
              <a:rPr lang="en-US" sz="1600" dirty="0"/>
              <a:t>)</a:t>
            </a:r>
            <a:endParaRPr lang="en-US" sz="1200" dirty="0"/>
          </a:p>
          <a:p>
            <a:pPr lvl="1">
              <a:lnSpc>
                <a:spcPct val="200000"/>
              </a:lnSpc>
            </a:pPr>
            <a:r>
              <a:rPr lang="en-US" sz="1600" dirty="0"/>
              <a:t>Div. data isn’t available for all programs/years (no consistent picture) – could work on a rough picture of gender</a:t>
            </a:r>
          </a:p>
          <a:p>
            <a:pPr>
              <a:lnSpc>
                <a:spcPct val="200000"/>
              </a:lnSpc>
            </a:pPr>
            <a:r>
              <a:rPr lang="en-US" sz="2000" dirty="0"/>
              <a:t>Suggestions?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21</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116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a:bodyPr>
          <a:lstStyle/>
          <a:p>
            <a:r>
              <a:rPr lang="en-US" dirty="0"/>
              <a:t>Data Cleanup Recs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7"/>
            <a:ext cx="8229600" cy="5354018"/>
          </a:xfrm>
        </p:spPr>
        <p:txBody>
          <a:bodyPr>
            <a:normAutofit fontScale="92500"/>
          </a:bodyPr>
          <a:lstStyle/>
          <a:p>
            <a:pPr>
              <a:lnSpc>
                <a:spcPct val="200000"/>
              </a:lnSpc>
            </a:pPr>
            <a:r>
              <a:rPr lang="en-US" sz="2000" dirty="0"/>
              <a:t>Dropdown menus are your best friend! Include an “other” category and an extra field for more detailed info.</a:t>
            </a:r>
          </a:p>
          <a:p>
            <a:pPr>
              <a:lnSpc>
                <a:spcPct val="200000"/>
              </a:lnSpc>
            </a:pPr>
            <a:r>
              <a:rPr lang="en-US" sz="2000" dirty="0"/>
              <a:t>Take this data in a consistent format:</a:t>
            </a:r>
          </a:p>
          <a:p>
            <a:pPr lvl="1">
              <a:lnSpc>
                <a:spcPct val="200000"/>
              </a:lnSpc>
            </a:pPr>
            <a:r>
              <a:rPr lang="en-US" sz="1600" dirty="0"/>
              <a:t>Pronouns (include as many options as realistic) </a:t>
            </a:r>
          </a:p>
          <a:p>
            <a:pPr lvl="2">
              <a:lnSpc>
                <a:spcPct val="200000"/>
              </a:lnSpc>
            </a:pPr>
            <a:r>
              <a:rPr lang="en-US" sz="1200" dirty="0"/>
              <a:t>Stick with ONE format (she/her vs. she/her/hers</a:t>
            </a:r>
          </a:p>
          <a:p>
            <a:pPr lvl="1">
              <a:lnSpc>
                <a:spcPct val="200000"/>
              </a:lnSpc>
            </a:pPr>
            <a:r>
              <a:rPr lang="en-US" sz="1600" dirty="0"/>
              <a:t>Ethnicity (checkboxes with “other”)</a:t>
            </a:r>
          </a:p>
          <a:p>
            <a:pPr lvl="1">
              <a:lnSpc>
                <a:spcPct val="200000"/>
              </a:lnSpc>
            </a:pPr>
            <a:r>
              <a:rPr lang="en-US" sz="1600" dirty="0"/>
              <a:t>Academics (single choice)</a:t>
            </a:r>
          </a:p>
          <a:p>
            <a:pPr lvl="1">
              <a:lnSpc>
                <a:spcPct val="200000"/>
              </a:lnSpc>
            </a:pPr>
            <a:r>
              <a:rPr lang="en-US" sz="1600" dirty="0"/>
              <a:t>Avoid self-description where possible</a:t>
            </a:r>
          </a:p>
          <a:p>
            <a:pPr>
              <a:lnSpc>
                <a:spcPct val="200000"/>
              </a:lnSpc>
            </a:pPr>
            <a:r>
              <a:rPr lang="en-US" sz="2000" dirty="0"/>
              <a:t>Steal from a ”pick list” - use the same language on applications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958196"/>
            <a:ext cx="3048000" cy="9024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027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Appendix</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23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348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B5D1-FDB1-294A-944C-2D3AE57E9D59}"/>
              </a:ext>
            </a:extLst>
          </p:cNvPr>
          <p:cNvSpPr>
            <a:spLocks noGrp="1"/>
          </p:cNvSpPr>
          <p:nvPr>
            <p:ph type="title"/>
          </p:nvPr>
        </p:nvSpPr>
        <p:spPr/>
        <p:txBody>
          <a:bodyPr/>
          <a:lstStyle/>
          <a:p>
            <a:r>
              <a:rPr lang="en-US" dirty="0"/>
              <a:t>Program Abbreviations</a:t>
            </a:r>
          </a:p>
        </p:txBody>
      </p:sp>
      <p:sp>
        <p:nvSpPr>
          <p:cNvPr id="3" name="Content Placeholder 2">
            <a:extLst>
              <a:ext uri="{FF2B5EF4-FFF2-40B4-BE49-F238E27FC236}">
                <a16:creationId xmlns:a16="http://schemas.microsoft.com/office/drawing/2014/main" id="{FC6B9C24-FEEF-604C-B09E-213837BE3044}"/>
              </a:ext>
            </a:extLst>
          </p:cNvPr>
          <p:cNvSpPr>
            <a:spLocks noGrp="1"/>
          </p:cNvSpPr>
          <p:nvPr>
            <p:ph idx="1"/>
          </p:nvPr>
        </p:nvSpPr>
        <p:spPr>
          <a:xfrm>
            <a:off x="457200" y="1131014"/>
            <a:ext cx="8229600" cy="4974996"/>
          </a:xfrm>
        </p:spPr>
        <p:txBody>
          <a:bodyPr>
            <a:normAutofit fontScale="92500" lnSpcReduction="20000"/>
          </a:bodyPr>
          <a:lstStyle/>
          <a:p>
            <a:pPr>
              <a:lnSpc>
                <a:spcPct val="200000"/>
              </a:lnSpc>
            </a:pPr>
            <a:r>
              <a:rPr lang="en-US" dirty="0"/>
              <a:t>FF = Female Founders</a:t>
            </a:r>
          </a:p>
          <a:p>
            <a:pPr>
              <a:lnSpc>
                <a:spcPct val="200000"/>
              </a:lnSpc>
            </a:pPr>
            <a:r>
              <a:rPr lang="en-US" dirty="0"/>
              <a:t>SS = Startup School</a:t>
            </a:r>
          </a:p>
          <a:p>
            <a:pPr>
              <a:lnSpc>
                <a:spcPct val="200000"/>
              </a:lnSpc>
            </a:pPr>
            <a:r>
              <a:rPr lang="en-US" dirty="0"/>
              <a:t>HTSAS = How to Start a Startup</a:t>
            </a:r>
          </a:p>
          <a:p>
            <a:pPr>
              <a:lnSpc>
                <a:spcPct val="200000"/>
              </a:lnSpc>
            </a:pPr>
            <a:r>
              <a:rPr lang="en-US" dirty="0"/>
              <a:t>BC = Bootcamp Applications</a:t>
            </a:r>
          </a:p>
          <a:p>
            <a:pPr>
              <a:lnSpc>
                <a:spcPct val="200000"/>
              </a:lnSpc>
            </a:pPr>
            <a:r>
              <a:rPr lang="en-US" dirty="0"/>
              <a:t>S Apps = Summer Applicants</a:t>
            </a:r>
          </a:p>
          <a:p>
            <a:pPr>
              <a:lnSpc>
                <a:spcPct val="200000"/>
              </a:lnSpc>
            </a:pPr>
            <a:r>
              <a:rPr lang="en-US" dirty="0"/>
              <a:t>SLP = Summer Launchpad</a:t>
            </a:r>
          </a:p>
          <a:p>
            <a:endParaRPr lang="en-US" dirty="0"/>
          </a:p>
        </p:txBody>
      </p:sp>
      <p:sp>
        <p:nvSpPr>
          <p:cNvPr id="4" name="Slide Number Placeholder 3">
            <a:extLst>
              <a:ext uri="{FF2B5EF4-FFF2-40B4-BE49-F238E27FC236}">
                <a16:creationId xmlns:a16="http://schemas.microsoft.com/office/drawing/2014/main" id="{059B9093-B6D3-E84C-8ADB-758F4F13CF8E}"/>
              </a:ext>
            </a:extLst>
          </p:cNvPr>
          <p:cNvSpPr>
            <a:spLocks noGrp="1"/>
          </p:cNvSpPr>
          <p:nvPr>
            <p:ph type="sldNum" sz="quarter" idx="4"/>
          </p:nvPr>
        </p:nvSpPr>
        <p:spPr/>
        <p:txBody>
          <a:bodyPr/>
          <a:lstStyle/>
          <a:p>
            <a:fld id="{42765631-169E-4944-BFFC-C229B4B1B06E}" type="slidenum">
              <a:rPr lang="en-US" smtClean="0"/>
              <a:pPr/>
              <a:t>24</a:t>
            </a:fld>
            <a:endParaRPr lang="en-US" dirty="0"/>
          </a:p>
        </p:txBody>
      </p:sp>
      <p:sp>
        <p:nvSpPr>
          <p:cNvPr id="5" name="Rectangle 4">
            <a:extLst>
              <a:ext uri="{FF2B5EF4-FFF2-40B4-BE49-F238E27FC236}">
                <a16:creationId xmlns:a16="http://schemas.microsoft.com/office/drawing/2014/main" id="{54222FB3-192A-6341-AD22-D0CC99B8812B}"/>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806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Adjacency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25</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2513FFC-2EE8-D54B-AD71-0215DE6BB650}"/>
              </a:ext>
            </a:extLst>
          </p:cNvPr>
          <p:cNvPicPr>
            <a:picLocks noGrp="1" noChangeAspect="1"/>
          </p:cNvPicPr>
          <p:nvPr>
            <p:ph idx="1"/>
          </p:nvPr>
        </p:nvPicPr>
        <p:blipFill>
          <a:blip r:embed="rId3"/>
          <a:stretch>
            <a:fillRect/>
          </a:stretch>
        </p:blipFill>
        <p:spPr>
          <a:xfrm>
            <a:off x="2142211" y="1299747"/>
            <a:ext cx="4859575" cy="4787900"/>
          </a:xfrm>
        </p:spPr>
      </p:pic>
      <p:cxnSp>
        <p:nvCxnSpPr>
          <p:cNvPr id="10" name="Straight Arrow Connector 9">
            <a:extLst>
              <a:ext uri="{FF2B5EF4-FFF2-40B4-BE49-F238E27FC236}">
                <a16:creationId xmlns:a16="http://schemas.microsoft.com/office/drawing/2014/main" id="{760561FE-8C4F-564D-AAC2-3710E8D17F87}"/>
              </a:ext>
            </a:extLst>
          </p:cNvPr>
          <p:cNvCxnSpPr>
            <a:cxnSpLocks/>
          </p:cNvCxnSpPr>
          <p:nvPr/>
        </p:nvCxnSpPr>
        <p:spPr>
          <a:xfrm>
            <a:off x="1600200" y="1524000"/>
            <a:ext cx="381000" cy="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2" name="Content Placeholder 3">
            <a:extLst>
              <a:ext uri="{FF2B5EF4-FFF2-40B4-BE49-F238E27FC236}">
                <a16:creationId xmlns:a16="http://schemas.microsoft.com/office/drawing/2014/main" id="{0F1E68D1-DBF0-5746-9C94-092C51956E02}"/>
              </a:ext>
            </a:extLst>
          </p:cNvPr>
          <p:cNvSpPr txBox="1">
            <a:spLocks/>
          </p:cNvSpPr>
          <p:nvPr/>
        </p:nvSpPr>
        <p:spPr>
          <a:xfrm>
            <a:off x="457200" y="1144906"/>
            <a:ext cx="1292811" cy="758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Header</a:t>
            </a:r>
          </a:p>
        </p:txBody>
      </p:sp>
      <p:sp>
        <p:nvSpPr>
          <p:cNvPr id="13" name="Right Brace 12">
            <a:extLst>
              <a:ext uri="{FF2B5EF4-FFF2-40B4-BE49-F238E27FC236}">
                <a16:creationId xmlns:a16="http://schemas.microsoft.com/office/drawing/2014/main" id="{C349D2BD-2CCC-074A-9048-2BB4FD768C2D}"/>
              </a:ext>
            </a:extLst>
          </p:cNvPr>
          <p:cNvSpPr/>
          <p:nvPr/>
        </p:nvSpPr>
        <p:spPr>
          <a:xfrm>
            <a:off x="6593122" y="1744247"/>
            <a:ext cx="457200" cy="4343400"/>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3">
            <a:extLst>
              <a:ext uri="{FF2B5EF4-FFF2-40B4-BE49-F238E27FC236}">
                <a16:creationId xmlns:a16="http://schemas.microsoft.com/office/drawing/2014/main" id="{D7447AEA-BBC4-0B4E-A9B9-9ECC03DFD11F}"/>
              </a:ext>
            </a:extLst>
          </p:cNvPr>
          <p:cNvSpPr txBox="1">
            <a:spLocks/>
          </p:cNvSpPr>
          <p:nvPr/>
        </p:nvSpPr>
        <p:spPr>
          <a:xfrm>
            <a:off x="7199986" y="3536853"/>
            <a:ext cx="1639214" cy="75818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Relationships</a:t>
            </a:r>
          </a:p>
        </p:txBody>
      </p:sp>
    </p:spTree>
    <p:extLst>
      <p:ext uri="{BB962C8B-B14F-4D97-AF65-F5344CB8AC3E}">
        <p14:creationId xmlns:p14="http://schemas.microsoft.com/office/powerpoint/2010/main" val="286504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Overview</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8"/>
            <a:ext cx="8229600" cy="4902812"/>
          </a:xfrm>
        </p:spPr>
        <p:txBody>
          <a:bodyPr>
            <a:normAutofit fontScale="85000" lnSpcReduction="10000"/>
          </a:bodyPr>
          <a:lstStyle/>
          <a:p>
            <a:pPr>
              <a:lnSpc>
                <a:spcPct val="200000"/>
              </a:lnSpc>
            </a:pPr>
            <a:r>
              <a:rPr lang="en-US" sz="2400" dirty="0"/>
              <a:t>Test the hypothesis of the “funnel” of events</a:t>
            </a:r>
          </a:p>
          <a:p>
            <a:pPr>
              <a:lnSpc>
                <a:spcPct val="200000"/>
              </a:lnSpc>
            </a:pPr>
            <a:r>
              <a:rPr lang="en-US" sz="2400" dirty="0"/>
              <a:t>Sub-objectives: data cleaning and diversity</a:t>
            </a:r>
          </a:p>
          <a:p>
            <a:pPr lvl="1">
              <a:lnSpc>
                <a:spcPct val="200000"/>
              </a:lnSpc>
            </a:pPr>
            <a:r>
              <a:rPr lang="en-US" sz="2000" dirty="0"/>
              <a:t>Spent first month cleaning 3 years worth of coaching, SS, FF, HTSAS, Bootcamps, Sprints, Launchpads</a:t>
            </a:r>
          </a:p>
          <a:p>
            <a:pPr lvl="1">
              <a:lnSpc>
                <a:spcPct val="200000"/>
              </a:lnSpc>
            </a:pPr>
            <a:r>
              <a:rPr lang="en-US" sz="2000" dirty="0"/>
              <a:t>Clustered this data into network visuals</a:t>
            </a:r>
          </a:p>
          <a:p>
            <a:pPr>
              <a:lnSpc>
                <a:spcPct val="200000"/>
              </a:lnSpc>
            </a:pPr>
            <a:r>
              <a:rPr lang="en-US" sz="2400" dirty="0"/>
              <a:t>Present a package of findings/insights for improved marketing, programs dev., </a:t>
            </a:r>
            <a:r>
              <a:rPr lang="en-US" sz="2400" dirty="0" err="1"/>
              <a:t>etc</a:t>
            </a:r>
            <a:endParaRPr lang="en-US" sz="2400" dirty="0"/>
          </a:p>
          <a:p>
            <a:pPr>
              <a:lnSpc>
                <a:spcPct val="200000"/>
              </a:lnSpc>
            </a:pPr>
            <a:r>
              <a:rPr lang="en-US" sz="2400" dirty="0"/>
              <a:t>Cleaned data located in Google folder</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3</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862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Funnel</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4</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067A78-0472-E14A-BFB8-C85923302136}"/>
              </a:ext>
            </a:extLst>
          </p:cNvPr>
          <p:cNvSpPr>
            <a:spLocks noGrp="1"/>
          </p:cNvSpPr>
          <p:nvPr>
            <p:ph sz="half" idx="2"/>
          </p:nvPr>
        </p:nvSpPr>
        <p:spPr>
          <a:xfrm>
            <a:off x="2464354" y="1378526"/>
            <a:ext cx="4199097" cy="4756145"/>
          </a:xfrm>
        </p:spPr>
        <p:txBody>
          <a:bodyPr>
            <a:normAutofit/>
          </a:bodyPr>
          <a:lstStyle/>
          <a:p>
            <a:pPr marL="0" indent="0" algn="ctr">
              <a:lnSpc>
                <a:spcPct val="250000"/>
              </a:lnSpc>
              <a:buNone/>
            </a:pPr>
            <a:r>
              <a:rPr lang="en-US" dirty="0"/>
              <a:t>HTSAS, SS, FF </a:t>
            </a:r>
            <a:r>
              <a:rPr lang="en-US" sz="1600" dirty="0"/>
              <a:t>(coaching)</a:t>
            </a:r>
          </a:p>
          <a:p>
            <a:pPr marL="0" indent="0" algn="ctr">
              <a:lnSpc>
                <a:spcPct val="250000"/>
              </a:lnSpc>
              <a:buNone/>
            </a:pPr>
            <a:r>
              <a:rPr lang="en-US" dirty="0"/>
              <a:t>Bootcamp</a:t>
            </a:r>
          </a:p>
          <a:p>
            <a:pPr marL="0" indent="0" algn="ctr">
              <a:lnSpc>
                <a:spcPct val="250000"/>
              </a:lnSpc>
              <a:buNone/>
            </a:pPr>
            <a:r>
              <a:rPr lang="en-US" dirty="0"/>
              <a:t>Sprints </a:t>
            </a:r>
            <a:r>
              <a:rPr lang="en-US" sz="1600" dirty="0"/>
              <a:t>(Summer and J-Term)</a:t>
            </a:r>
          </a:p>
          <a:p>
            <a:pPr marL="0" indent="0" algn="ctr">
              <a:lnSpc>
                <a:spcPct val="250000"/>
              </a:lnSpc>
              <a:buNone/>
            </a:pPr>
            <a:r>
              <a:rPr lang="en-US" dirty="0"/>
              <a:t>Launchpad</a:t>
            </a:r>
          </a:p>
          <a:p>
            <a:pPr marL="0" indent="0">
              <a:lnSpc>
                <a:spcPct val="200000"/>
              </a:lnSpc>
              <a:buNone/>
            </a:pPr>
            <a:endParaRPr lang="en-US" dirty="0"/>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flipH="1">
            <a:off x="4566602" y="2438400"/>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a:off x="4563903" y="35210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H="1">
            <a:off x="4563903" y="48164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9" name="Content Placeholder 3">
            <a:extLst>
              <a:ext uri="{FF2B5EF4-FFF2-40B4-BE49-F238E27FC236}">
                <a16:creationId xmlns:a16="http://schemas.microsoft.com/office/drawing/2014/main" id="{36BEB4B0-3613-5A4B-AF9A-7E5C5084672A}"/>
              </a:ext>
            </a:extLst>
          </p:cNvPr>
          <p:cNvSpPr txBox="1">
            <a:spLocks/>
          </p:cNvSpPr>
          <p:nvPr/>
        </p:nvSpPr>
        <p:spPr>
          <a:xfrm>
            <a:off x="304800" y="1607127"/>
            <a:ext cx="3048000" cy="4527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50000"/>
              </a:lnSpc>
              <a:buFont typeface="Wingdings" charset="2"/>
              <a:buNone/>
            </a:pPr>
            <a:r>
              <a:rPr lang="en-US" sz="2000" u="sng" dirty="0"/>
              <a:t>Top:</a:t>
            </a:r>
          </a:p>
          <a:p>
            <a:pPr marL="0" indent="0" algn="ctr">
              <a:lnSpc>
                <a:spcPct val="250000"/>
              </a:lnSpc>
              <a:buFont typeface="Wingdings" charset="2"/>
              <a:buNone/>
            </a:pPr>
            <a:endParaRPr lang="en-US" sz="105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dirty="0"/>
          </a:p>
          <a:p>
            <a:pPr marL="0" indent="0" algn="ctr">
              <a:lnSpc>
                <a:spcPct val="250000"/>
              </a:lnSpc>
              <a:buFont typeface="Wingdings" charset="2"/>
              <a:buNone/>
            </a:pPr>
            <a:r>
              <a:rPr lang="en-US" sz="2000" u="sng" dirty="0"/>
              <a:t>Bottom:</a:t>
            </a:r>
          </a:p>
          <a:p>
            <a:pPr marL="0" indent="0">
              <a:lnSpc>
                <a:spcPct val="200000"/>
              </a:lnSpc>
              <a:buFont typeface="Wingdings" charset="2"/>
              <a:buNone/>
            </a:pPr>
            <a:endParaRPr lang="en-US" dirty="0"/>
          </a:p>
        </p:txBody>
      </p:sp>
      <p:sp>
        <p:nvSpPr>
          <p:cNvPr id="3" name="Right Brace 2">
            <a:extLst>
              <a:ext uri="{FF2B5EF4-FFF2-40B4-BE49-F238E27FC236}">
                <a16:creationId xmlns:a16="http://schemas.microsoft.com/office/drawing/2014/main" id="{F2C698D0-A8B8-9044-921C-F09C5C5EDC84}"/>
              </a:ext>
            </a:extLst>
          </p:cNvPr>
          <p:cNvSpPr/>
          <p:nvPr/>
        </p:nvSpPr>
        <p:spPr>
          <a:xfrm rot="849364">
            <a:off x="6322300" y="2906254"/>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6960063" y="3978272"/>
            <a:ext cx="1636953" cy="7517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a:t>
            </a:r>
          </a:p>
        </p:txBody>
      </p:sp>
      <p:sp>
        <p:nvSpPr>
          <p:cNvPr id="14" name="Right Brace 13">
            <a:extLst>
              <a:ext uri="{FF2B5EF4-FFF2-40B4-BE49-F238E27FC236}">
                <a16:creationId xmlns:a16="http://schemas.microsoft.com/office/drawing/2014/main" id="{281A5E42-4D32-8144-A6D9-E74D920F9F60}"/>
              </a:ext>
            </a:extLst>
          </p:cNvPr>
          <p:cNvSpPr/>
          <p:nvPr/>
        </p:nvSpPr>
        <p:spPr>
          <a:xfrm rot="9930425">
            <a:off x="2354103" y="2895600"/>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1731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8E5D-6B24-CD42-B389-80DFAC49F4CD}"/>
              </a:ext>
            </a:extLst>
          </p:cNvPr>
          <p:cNvSpPr>
            <a:spLocks noGrp="1"/>
          </p:cNvSpPr>
          <p:nvPr>
            <p:ph type="title"/>
          </p:nvPr>
        </p:nvSpPr>
        <p:spPr/>
        <p:txBody>
          <a:bodyPr/>
          <a:lstStyle/>
          <a:p>
            <a:r>
              <a:rPr lang="en-US" dirty="0"/>
              <a:t>Assumptions/Notes</a:t>
            </a:r>
          </a:p>
        </p:txBody>
      </p:sp>
      <p:sp>
        <p:nvSpPr>
          <p:cNvPr id="3" name="Content Placeholder 2">
            <a:extLst>
              <a:ext uri="{FF2B5EF4-FFF2-40B4-BE49-F238E27FC236}">
                <a16:creationId xmlns:a16="http://schemas.microsoft.com/office/drawing/2014/main" id="{B8F532C1-AA2C-FB40-A024-1A00BD95771C}"/>
              </a:ext>
            </a:extLst>
          </p:cNvPr>
          <p:cNvSpPr>
            <a:spLocks noGrp="1"/>
          </p:cNvSpPr>
          <p:nvPr>
            <p:ph idx="1"/>
          </p:nvPr>
        </p:nvSpPr>
        <p:spPr/>
        <p:txBody>
          <a:bodyPr>
            <a:normAutofit fontScale="85000" lnSpcReduction="20000"/>
          </a:bodyPr>
          <a:lstStyle/>
          <a:p>
            <a:pPr>
              <a:lnSpc>
                <a:spcPct val="150000"/>
              </a:lnSpc>
            </a:pPr>
            <a:r>
              <a:rPr lang="en-US" dirty="0"/>
              <a:t>Data cleaning:</a:t>
            </a:r>
          </a:p>
          <a:p>
            <a:pPr lvl="1">
              <a:lnSpc>
                <a:spcPct val="150000"/>
              </a:lnSpc>
            </a:pPr>
            <a:r>
              <a:rPr lang="en-US" dirty="0"/>
              <a:t>I stopped counting founders after the 4</a:t>
            </a:r>
            <a:r>
              <a:rPr lang="en-US" baseline="30000" dirty="0"/>
              <a:t>th</a:t>
            </a:r>
            <a:r>
              <a:rPr lang="en-US" dirty="0"/>
              <a:t> person for programs</a:t>
            </a:r>
          </a:p>
          <a:p>
            <a:pPr lvl="1">
              <a:lnSpc>
                <a:spcPct val="150000"/>
              </a:lnSpc>
            </a:pPr>
            <a:r>
              <a:rPr lang="en-US" dirty="0"/>
              <a:t>I only used bootcamp application data, not attendees – the apps were more consistent. I do have </a:t>
            </a:r>
            <a:r>
              <a:rPr lang="en-US" i="1" dirty="0"/>
              <a:t>some</a:t>
            </a:r>
            <a:r>
              <a:rPr lang="en-US" dirty="0"/>
              <a:t> attendee data.</a:t>
            </a:r>
          </a:p>
          <a:p>
            <a:pPr lvl="1">
              <a:lnSpc>
                <a:spcPct val="150000"/>
              </a:lnSpc>
            </a:pPr>
            <a:r>
              <a:rPr lang="en-US" dirty="0"/>
              <a:t>Affinity data (all people and organizations) is from July 14</a:t>
            </a:r>
            <a:r>
              <a:rPr lang="en-US" baseline="30000" dirty="0"/>
              <a:t>th</a:t>
            </a:r>
            <a:r>
              <a:rPr lang="en-US" dirty="0"/>
              <a:t>, 2021</a:t>
            </a:r>
          </a:p>
          <a:p>
            <a:pPr>
              <a:lnSpc>
                <a:spcPct val="150000"/>
              </a:lnSpc>
            </a:pPr>
            <a:r>
              <a:rPr lang="en-US" dirty="0"/>
              <a:t>Normal computing errors (extra spaces, misspelled names, etc.)</a:t>
            </a:r>
          </a:p>
        </p:txBody>
      </p:sp>
      <p:sp>
        <p:nvSpPr>
          <p:cNvPr id="4" name="Slide Number Placeholder 3">
            <a:extLst>
              <a:ext uri="{FF2B5EF4-FFF2-40B4-BE49-F238E27FC236}">
                <a16:creationId xmlns:a16="http://schemas.microsoft.com/office/drawing/2014/main" id="{D272730C-BCBD-5149-99FC-74BFA17CAFD9}"/>
              </a:ext>
            </a:extLst>
          </p:cNvPr>
          <p:cNvSpPr>
            <a:spLocks noGrp="1"/>
          </p:cNvSpPr>
          <p:nvPr>
            <p:ph type="sldNum" sz="quarter" idx="4"/>
          </p:nvPr>
        </p:nvSpPr>
        <p:spPr/>
        <p:txBody>
          <a:bodyPr/>
          <a:lstStyle/>
          <a:p>
            <a:fld id="{42765631-169E-4944-BFFC-C229B4B1B06E}" type="slidenum">
              <a:rPr lang="en-US" smtClean="0"/>
              <a:pPr/>
              <a:t>5</a:t>
            </a:fld>
            <a:endParaRPr lang="en-US" dirty="0"/>
          </a:p>
        </p:txBody>
      </p:sp>
      <p:sp>
        <p:nvSpPr>
          <p:cNvPr id="5" name="Rectangle 4">
            <a:extLst>
              <a:ext uri="{FF2B5EF4-FFF2-40B4-BE49-F238E27FC236}">
                <a16:creationId xmlns:a16="http://schemas.microsoft.com/office/drawing/2014/main" id="{7BB91C28-79D8-A940-A604-7F2C5098F9F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649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Methodology</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People vs. Teams:</a:t>
            </a:r>
          </a:p>
          <a:p>
            <a:pPr lvl="1">
              <a:lnSpc>
                <a:spcPct val="200000"/>
              </a:lnSpc>
            </a:pPr>
            <a:r>
              <a:rPr lang="en-US" sz="2000" dirty="0"/>
              <a:t>People: funnel as a whole</a:t>
            </a:r>
          </a:p>
          <a:p>
            <a:pPr lvl="1">
              <a:lnSpc>
                <a:spcPct val="200000"/>
              </a:lnSpc>
            </a:pPr>
            <a:r>
              <a:rPr lang="en-US" sz="2000" dirty="0"/>
              <a:t>Teams: efficacy of the sub-funnel</a:t>
            </a:r>
            <a:endParaRPr lang="en-US" sz="2400" dirty="0"/>
          </a:p>
          <a:p>
            <a:pPr>
              <a:lnSpc>
                <a:spcPct val="200000"/>
              </a:lnSpc>
            </a:pPr>
            <a:r>
              <a:rPr lang="en-US" sz="2400" dirty="0"/>
              <a:t>For both people and teams:</a:t>
            </a:r>
          </a:p>
          <a:p>
            <a:pPr lvl="1">
              <a:lnSpc>
                <a:spcPct val="200000"/>
              </a:lnSpc>
            </a:pPr>
            <a:r>
              <a:rPr lang="en-US" sz="2000" dirty="0"/>
              <a:t>2018-2019, 2019-2020, 2020-2021</a:t>
            </a:r>
          </a:p>
          <a:p>
            <a:pPr lvl="1">
              <a:lnSpc>
                <a:spcPct val="200000"/>
              </a:lnSpc>
            </a:pPr>
            <a:r>
              <a:rPr lang="en-US" sz="2000" dirty="0"/>
              <a:t>All the above</a:t>
            </a:r>
          </a:p>
          <a:p>
            <a:pPr lvl="1">
              <a:lnSpc>
                <a:spcPct val="200000"/>
              </a:lnSpc>
            </a:pPr>
            <a:r>
              <a:rPr lang="en-US" sz="2000" dirty="0"/>
              <a:t>All the above, simplified (without dates)</a:t>
            </a:r>
          </a:p>
          <a:p>
            <a:pPr lvl="1">
              <a:lnSpc>
                <a:spcPct val="200000"/>
              </a:lnSpc>
            </a:pPr>
            <a:r>
              <a:rPr lang="en-US" sz="2000" dirty="0"/>
              <a:t>10 total graphs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6</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905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How to read the graphs</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7</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B3FD40C7-B840-AD44-9E70-B03211DFC6C8}"/>
              </a:ext>
            </a:extLst>
          </p:cNvPr>
          <p:cNvPicPr>
            <a:picLocks noChangeAspect="1"/>
          </p:cNvPicPr>
          <p:nvPr/>
        </p:nvPicPr>
        <p:blipFill>
          <a:blip r:embed="rId3"/>
          <a:stretch>
            <a:fillRect/>
          </a:stretch>
        </p:blipFill>
        <p:spPr>
          <a:xfrm>
            <a:off x="2116734" y="1147026"/>
            <a:ext cx="4905134" cy="4886048"/>
          </a:xfrm>
          <a:prstGeom prst="rect">
            <a:avLst/>
          </a:prstGeom>
        </p:spPr>
      </p:pic>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a:off x="2116734" y="2747511"/>
            <a:ext cx="474066" cy="536022"/>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flipV="1">
            <a:off x="6061006" y="2939112"/>
            <a:ext cx="1396431" cy="979776"/>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V="1">
            <a:off x="2521527" y="4231906"/>
            <a:ext cx="922833" cy="1447799"/>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925241" y="2061211"/>
            <a:ext cx="182070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Person/Team</a:t>
            </a:r>
          </a:p>
        </p:txBody>
      </p:sp>
      <p:sp>
        <p:nvSpPr>
          <p:cNvPr id="22" name="Content Placeholder 3">
            <a:extLst>
              <a:ext uri="{FF2B5EF4-FFF2-40B4-BE49-F238E27FC236}">
                <a16:creationId xmlns:a16="http://schemas.microsoft.com/office/drawing/2014/main" id="{BBDBEF11-5A83-794A-898D-86E1BE608D8E}"/>
              </a:ext>
            </a:extLst>
          </p:cNvPr>
          <p:cNvSpPr txBox="1">
            <a:spLocks/>
          </p:cNvSpPr>
          <p:nvPr/>
        </p:nvSpPr>
        <p:spPr>
          <a:xfrm>
            <a:off x="2047460" y="5613878"/>
            <a:ext cx="1086680"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Event</a:t>
            </a:r>
          </a:p>
        </p:txBody>
      </p:sp>
      <p:sp>
        <p:nvSpPr>
          <p:cNvPr id="26" name="Content Placeholder 3">
            <a:extLst>
              <a:ext uri="{FF2B5EF4-FFF2-40B4-BE49-F238E27FC236}">
                <a16:creationId xmlns:a16="http://schemas.microsoft.com/office/drawing/2014/main" id="{0275224E-ABE7-2244-814F-09100F271D91}"/>
              </a:ext>
            </a:extLst>
          </p:cNvPr>
          <p:cNvSpPr txBox="1">
            <a:spLocks/>
          </p:cNvSpPr>
          <p:nvPr/>
        </p:nvSpPr>
        <p:spPr>
          <a:xfrm>
            <a:off x="6553200" y="3912357"/>
            <a:ext cx="2362199"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Event</a:t>
            </a:r>
          </a:p>
        </p:txBody>
      </p:sp>
    </p:spTree>
    <p:extLst>
      <p:ext uri="{BB962C8B-B14F-4D97-AF65-F5344CB8AC3E}">
        <p14:creationId xmlns:p14="http://schemas.microsoft.com/office/powerpoint/2010/main" val="2461694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Graphs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230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ccessory, vector graphics&#10;&#10;Description automatically generated">
            <a:extLst>
              <a:ext uri="{FF2B5EF4-FFF2-40B4-BE49-F238E27FC236}">
                <a16:creationId xmlns:a16="http://schemas.microsoft.com/office/drawing/2014/main" id="{499AD3D5-0857-1641-8C58-4BCE36F7E8EE}"/>
              </a:ext>
            </a:extLst>
          </p:cNvPr>
          <p:cNvPicPr>
            <a:picLocks noChangeAspect="1"/>
          </p:cNvPicPr>
          <p:nvPr/>
        </p:nvPicPr>
        <p:blipFill>
          <a:blip r:embed="rId3"/>
          <a:stretch>
            <a:fillRect/>
          </a:stretch>
        </p:blipFill>
        <p:spPr>
          <a:xfrm>
            <a:off x="2374489" y="1371600"/>
            <a:ext cx="4661887" cy="436465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392546" y="1616656"/>
            <a:ext cx="1066799" cy="8061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540000" y="2162175"/>
            <a:ext cx="1040188" cy="80616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98522" y="1716401"/>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444096" y="109480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031922" y="408050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4223214" y="4248582"/>
            <a:ext cx="1752600" cy="3466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595995" y="4567546"/>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957118" y="4759318"/>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51654" y="4744959"/>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45148" y="532836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Tree>
    <p:extLst>
      <p:ext uri="{BB962C8B-B14F-4D97-AF65-F5344CB8AC3E}">
        <p14:creationId xmlns:p14="http://schemas.microsoft.com/office/powerpoint/2010/main" val="1502388703"/>
      </p:ext>
    </p:extLst>
  </p:cSld>
  <p:clrMapOvr>
    <a:masterClrMapping/>
  </p:clrMapOvr>
</p:sld>
</file>

<file path=ppt/theme/theme1.xml><?xml version="1.0" encoding="utf-8"?>
<a:theme xmlns:a="http://schemas.openxmlformats.org/drawingml/2006/main" name="ei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60844</TotalTime>
  <Words>1420</Words>
  <Application>Microsoft Macintosh PowerPoint</Application>
  <PresentationFormat>On-screen Show (4:3)</PresentationFormat>
  <Paragraphs>272</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Fugue</vt:lpstr>
      <vt:lpstr>Gotham Book</vt:lpstr>
      <vt:lpstr>Gotham-Book</vt:lpstr>
      <vt:lpstr>Wingdings</vt:lpstr>
      <vt:lpstr>ei_template</vt:lpstr>
      <vt:lpstr>Pipeline Project An analysis of the program funnel</vt:lpstr>
      <vt:lpstr>Interim Presentation Goal</vt:lpstr>
      <vt:lpstr>Overview</vt:lpstr>
      <vt:lpstr>Funnel</vt:lpstr>
      <vt:lpstr>Assumptions/Notes</vt:lpstr>
      <vt:lpstr>Methodology</vt:lpstr>
      <vt:lpstr>How to read the graphs</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Most Interesting Findings</vt:lpstr>
      <vt:lpstr>Additional Areas of Exploration</vt:lpstr>
      <vt:lpstr>Data Cleanup Recs</vt:lpstr>
      <vt:lpstr>Appendix</vt:lpstr>
      <vt:lpstr>Program Abbreviations</vt:lpstr>
      <vt:lpstr>Adjacency</vt:lpstr>
    </vt:vector>
  </TitlesOfParts>
  <Company>NYU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Frank Rimalovski</dc:creator>
  <cp:lastModifiedBy>Graham Harris</cp:lastModifiedBy>
  <cp:revision>1926</cp:revision>
  <cp:lastPrinted>2019-02-22T16:01:32Z</cp:lastPrinted>
  <dcterms:created xsi:type="dcterms:W3CDTF">2010-12-14T15:33:10Z</dcterms:created>
  <dcterms:modified xsi:type="dcterms:W3CDTF">2021-08-02T17:19:54Z</dcterms:modified>
</cp:coreProperties>
</file>